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58"/>
  </p:notesMasterIdLst>
  <p:sldIdLst>
    <p:sldId id="256" r:id="rId2"/>
    <p:sldId id="281" r:id="rId3"/>
    <p:sldId id="257" r:id="rId4"/>
    <p:sldId id="258" r:id="rId5"/>
    <p:sldId id="259" r:id="rId6"/>
    <p:sldId id="266" r:id="rId7"/>
    <p:sldId id="292" r:id="rId8"/>
    <p:sldId id="274" r:id="rId9"/>
    <p:sldId id="283" r:id="rId10"/>
    <p:sldId id="284" r:id="rId11"/>
    <p:sldId id="282" r:id="rId12"/>
    <p:sldId id="275" r:id="rId13"/>
    <p:sldId id="277" r:id="rId14"/>
    <p:sldId id="279" r:id="rId15"/>
    <p:sldId id="276" r:id="rId16"/>
    <p:sldId id="278" r:id="rId17"/>
    <p:sldId id="285" r:id="rId18"/>
    <p:sldId id="290" r:id="rId19"/>
    <p:sldId id="273" r:id="rId20"/>
    <p:sldId id="291" r:id="rId21"/>
    <p:sldId id="287" r:id="rId22"/>
    <p:sldId id="286" r:id="rId23"/>
    <p:sldId id="294" r:id="rId24"/>
    <p:sldId id="295" r:id="rId25"/>
    <p:sldId id="296" r:id="rId26"/>
    <p:sldId id="299" r:id="rId27"/>
    <p:sldId id="298" r:id="rId28"/>
    <p:sldId id="300" r:id="rId29"/>
    <p:sldId id="301" r:id="rId30"/>
    <p:sldId id="280" r:id="rId31"/>
    <p:sldId id="303" r:id="rId32"/>
    <p:sldId id="304" r:id="rId33"/>
    <p:sldId id="302" r:id="rId34"/>
    <p:sldId id="305" r:id="rId35"/>
    <p:sldId id="306" r:id="rId36"/>
    <p:sldId id="307" r:id="rId37"/>
    <p:sldId id="308" r:id="rId38"/>
    <p:sldId id="297" r:id="rId39"/>
    <p:sldId id="311" r:id="rId40"/>
    <p:sldId id="313" r:id="rId41"/>
    <p:sldId id="314" r:id="rId42"/>
    <p:sldId id="315" r:id="rId43"/>
    <p:sldId id="316" r:id="rId44"/>
    <p:sldId id="310" r:id="rId45"/>
    <p:sldId id="309" r:id="rId46"/>
    <p:sldId id="317" r:id="rId47"/>
    <p:sldId id="319" r:id="rId48"/>
    <p:sldId id="322" r:id="rId49"/>
    <p:sldId id="320" r:id="rId50"/>
    <p:sldId id="323" r:id="rId51"/>
    <p:sldId id="321" r:id="rId52"/>
    <p:sldId id="318" r:id="rId53"/>
    <p:sldId id="324" r:id="rId54"/>
    <p:sldId id="288" r:id="rId55"/>
    <p:sldId id="325" r:id="rId56"/>
    <p:sldId id="26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261B0-2C0E-6B49-AE63-CD18053F35FD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7906-1765-BC4C-98BB-DA348D2A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157402B-CDE1-974A-B408-3F7652DC6A39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Trebuchet MS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hyperlink" Target="https://upload.wikimedia.org/wikipedia/commons/thumb/6/6f/Multiplexing_diagram.svg/1200px-Multiplexing_diagram.svg.png" TargetMode="External"/><Relationship Id="rId12" Type="http://schemas.openxmlformats.org/officeDocument/2006/relationships/hyperlink" Target="https://blog.newrelic.com/2016/02/17/http2-product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upload.wikimedia.org/wikipedia/commons/thumb/9/9d/Sir_Tim_Berners-Lee.jpg/640px-Sir_Tim_Berners-Lee.jpg" TargetMode="External"/><Relationship Id="rId4" Type="http://schemas.openxmlformats.org/officeDocument/2006/relationships/hyperlink" Target="https://upload.wikimedia.org/wikipedia/commons/a/a8/Dragon_Con_Compac_Man.jpg" TargetMode="External"/><Relationship Id="rId5" Type="http://schemas.openxmlformats.org/officeDocument/2006/relationships/hyperlink" Target="https://www.flickr.com/photos/blakespot/4109394713" TargetMode="External"/><Relationship Id="rId6" Type="http://schemas.openxmlformats.org/officeDocument/2006/relationships/hyperlink" Target="https://upload.wikimedia.org/wikipedia/commons/thumb/f/fb/HTTP_pipelining.svg/450px-HTTP_pipelining.svg.png" TargetMode="External"/><Relationship Id="rId7" Type="http://schemas.openxmlformats.org/officeDocument/2006/relationships/hyperlink" Target="https://upload.wikimedia.org/wikipedia/commons/thumb/3/32/Tcp_normal_2.png/1123px-Tcp_normal_2.png" TargetMode="External"/><Relationship Id="rId8" Type="http://schemas.openxmlformats.org/officeDocument/2006/relationships/hyperlink" Target="https://upload.wikimedia.org/wikipedia/commons/2/2c/Mobile-phone.jpg" TargetMode="External"/><Relationship Id="rId9" Type="http://schemas.openxmlformats.org/officeDocument/2006/relationships/hyperlink" Target="https://www.calvin.edu/academic/rit/webBook/chapter3/Introduction/tcp.htm" TargetMode="External"/><Relationship Id="rId10" Type="http://schemas.openxmlformats.org/officeDocument/2006/relationships/hyperlink" Target="https://giuseppeciotta.net/getting-to-know-http20-with-the-mosaic-demo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/>
                <a:cs typeface="Trebuchet MS"/>
              </a:rPr>
              <a:t>Efficient Resource Requests for Frontend </a:t>
            </a:r>
            <a:r>
              <a:rPr lang="en-US" dirty="0" err="1">
                <a:latin typeface="Trebuchet MS"/>
                <a:cs typeface="Trebuchet MS"/>
              </a:rPr>
              <a:t>Devs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1330165"/>
            <a:ext cx="6569363" cy="4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1593188"/>
            <a:ext cx="6569363" cy="41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9" y="1027545"/>
            <a:ext cx="7768343" cy="50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0" y="1027545"/>
            <a:ext cx="7768340" cy="50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7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5" y="1027545"/>
            <a:ext cx="5711111" cy="5066309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0" y="1027545"/>
            <a:ext cx="7768340" cy="50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2704138"/>
            <a:ext cx="6569363" cy="188395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82" y="1027545"/>
            <a:ext cx="4109837" cy="5066309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904940"/>
            <a:ext cx="6569363" cy="54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What does that even mean?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this is terrible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9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1" y="801678"/>
            <a:ext cx="5618979" cy="5073940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2704138"/>
            <a:ext cx="6569363" cy="188395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2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59" y="801678"/>
            <a:ext cx="5560482" cy="5073940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8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1" y="1231531"/>
            <a:ext cx="5618979" cy="4214234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11" y="1231531"/>
            <a:ext cx="5618978" cy="4214234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Requests (and Latency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7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093"/>
            <a:ext cx="7048500" cy="68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0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Requests (and Latency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Headers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6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2704138"/>
            <a:ext cx="6569363" cy="188395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0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 Tauber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hire?</a:t>
            </a:r>
          </a:p>
          <a:p>
            <a:endParaRPr lang="en-US" dirty="0" smtClean="0"/>
          </a:p>
          <a:p>
            <a:r>
              <a:rPr lang="en-US" dirty="0" smtClean="0"/>
              <a:t>Future Branch Development</a:t>
            </a:r>
          </a:p>
          <a:p>
            <a:endParaRPr lang="en-US" dirty="0"/>
          </a:p>
          <a:p>
            <a:r>
              <a:rPr lang="en-US" dirty="0" err="1" smtClean="0"/>
              <a:t>Cuddli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45" y="2704138"/>
            <a:ext cx="3431910" cy="188395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" y="1178963"/>
            <a:ext cx="9083091" cy="3992074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166772" y="4030980"/>
            <a:ext cx="1960880" cy="1960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8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" y="1326637"/>
            <a:ext cx="9083091" cy="3696725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849272" y="3853180"/>
            <a:ext cx="1960880" cy="1960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8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Requests (and Latency)</a:t>
            </a:r>
          </a:p>
          <a:p>
            <a:endParaRPr lang="en-US" dirty="0"/>
          </a:p>
          <a:p>
            <a:r>
              <a:rPr lang="en-US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9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" y="1706093"/>
            <a:ext cx="9083091" cy="2937812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Requests (and Latency)</a:t>
            </a:r>
          </a:p>
          <a:p>
            <a:endParaRPr lang="en-US" dirty="0"/>
          </a:p>
          <a:p>
            <a:r>
              <a:rPr lang="en-US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6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31" y="2704138"/>
            <a:ext cx="5389738" cy="188395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7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Requests (and Latency)</a:t>
            </a:r>
          </a:p>
          <a:p>
            <a:endParaRPr lang="en-US" dirty="0"/>
          </a:p>
          <a:p>
            <a:r>
              <a:rPr lang="en-US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Requests (and Latency)</a:t>
            </a:r>
          </a:p>
          <a:p>
            <a:endParaRPr lang="en-US" dirty="0"/>
          </a:p>
          <a:p>
            <a:r>
              <a:rPr lang="en-US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 Requests</a:t>
            </a:r>
          </a:p>
          <a:p>
            <a:endParaRPr lang="en-US" dirty="0"/>
          </a:p>
          <a:p>
            <a:r>
              <a:rPr lang="en-US" dirty="0" smtClean="0"/>
              <a:t>HTTP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 smtClean="0"/>
              <a:t>HTTP/2</a:t>
            </a:r>
          </a:p>
          <a:p>
            <a:endParaRPr lang="en-US" dirty="0"/>
          </a:p>
          <a:p>
            <a:r>
              <a:rPr lang="en-US" dirty="0" smtClean="0"/>
              <a:t>Bundling?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Many Requests (and Latency)</a:t>
            </a:r>
          </a:p>
          <a:p>
            <a:endParaRPr lang="en-US" dirty="0"/>
          </a:p>
          <a:p>
            <a:r>
              <a:rPr lang="en-US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1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Many Requests (and Latency)</a:t>
            </a:r>
          </a:p>
          <a:p>
            <a:endParaRPr lang="en-US" dirty="0"/>
          </a:p>
          <a:p>
            <a:r>
              <a:rPr lang="en-US" u="sng" dirty="0" smtClean="0"/>
              <a:t>Headers</a:t>
            </a:r>
          </a:p>
          <a:p>
            <a:endParaRPr lang="en-US" dirty="0"/>
          </a:p>
          <a:p>
            <a:r>
              <a:rPr lang="en-US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Many Requests (and Latency)</a:t>
            </a:r>
          </a:p>
          <a:p>
            <a:endParaRPr lang="en-US" dirty="0"/>
          </a:p>
          <a:p>
            <a:r>
              <a:rPr lang="en-US" u="sng" dirty="0" smtClean="0"/>
              <a:t>Headers</a:t>
            </a:r>
          </a:p>
          <a:p>
            <a:endParaRPr lang="en-US" dirty="0"/>
          </a:p>
          <a:p>
            <a:r>
              <a:rPr lang="en-US" u="sng" dirty="0" smtClean="0"/>
              <a:t>Request Delay (DOM)</a:t>
            </a:r>
          </a:p>
          <a:p>
            <a:endParaRPr lang="en-US" dirty="0"/>
          </a:p>
          <a:p>
            <a:r>
              <a:rPr lang="en-US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Many Requests (and Latency)</a:t>
            </a:r>
          </a:p>
          <a:p>
            <a:endParaRPr lang="en-US" dirty="0"/>
          </a:p>
          <a:p>
            <a:r>
              <a:rPr lang="en-US" u="sng" dirty="0" smtClean="0"/>
              <a:t>Headers</a:t>
            </a:r>
          </a:p>
          <a:p>
            <a:endParaRPr lang="en-US" dirty="0"/>
          </a:p>
          <a:p>
            <a:r>
              <a:rPr lang="en-US" u="sng" dirty="0" smtClean="0"/>
              <a:t>Request Delay (DOM)</a:t>
            </a:r>
          </a:p>
          <a:p>
            <a:endParaRPr lang="en-US" dirty="0"/>
          </a:p>
          <a:p>
            <a:r>
              <a:rPr lang="en-US" u="sng" dirty="0" smtClean="0"/>
              <a:t>Head of Line (Large Blocking File)</a:t>
            </a:r>
          </a:p>
          <a:p>
            <a:endParaRPr lang="en-US" dirty="0"/>
          </a:p>
          <a:p>
            <a:r>
              <a:rPr lang="en-US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effectLst/>
              </a:rPr>
              <a:t>Many Requests (and Latency)</a:t>
            </a:r>
          </a:p>
          <a:p>
            <a:endParaRPr lang="en-US" dirty="0">
              <a:effectLst/>
            </a:endParaRPr>
          </a:p>
          <a:p>
            <a:r>
              <a:rPr lang="en-US" u="sng" dirty="0" smtClean="0">
                <a:effectLst/>
              </a:rPr>
              <a:t>Headers</a:t>
            </a:r>
          </a:p>
          <a:p>
            <a:endParaRPr lang="en-US" dirty="0">
              <a:effectLst/>
            </a:endParaRPr>
          </a:p>
          <a:p>
            <a:r>
              <a:rPr lang="en-US" u="sng" dirty="0" smtClean="0">
                <a:effectLst/>
              </a:rPr>
              <a:t>Request Delay (DOM)</a:t>
            </a:r>
          </a:p>
          <a:p>
            <a:endParaRPr lang="en-US" dirty="0">
              <a:effectLst/>
            </a:endParaRPr>
          </a:p>
          <a:p>
            <a:r>
              <a:rPr lang="en-US" u="sng" dirty="0" smtClean="0">
                <a:effectLst/>
              </a:rPr>
              <a:t>Head of Line (Large Blocking File)</a:t>
            </a:r>
          </a:p>
          <a:p>
            <a:endParaRPr lang="en-US" dirty="0"/>
          </a:p>
          <a:p>
            <a:r>
              <a:rPr lang="en-US" u="sng" dirty="0" smtClean="0"/>
              <a:t>&gt;6 Requests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2121182"/>
            <a:ext cx="4203700" cy="2615635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9" y="295004"/>
            <a:ext cx="8437682" cy="626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0900" y="3467100"/>
            <a:ext cx="2857500" cy="175432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rgbClr val="FF0000"/>
                </a:solidFill>
                <a:latin typeface="Trebuchet MS"/>
                <a:cs typeface="Trebuchet MS"/>
              </a:rPr>
              <a:t>22% SAVINGS</a:t>
            </a:r>
            <a:endParaRPr lang="en-US" sz="54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0469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58" y="1751519"/>
            <a:ext cx="5969685" cy="3354963"/>
          </a:xfrm>
          <a:prstGeom prst="rect">
            <a:avLst/>
          </a:prstGeom>
        </p:spPr>
      </p:pic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" y="1064638"/>
            <a:ext cx="8726513" cy="47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or Framework Comparisons</a:t>
            </a:r>
          </a:p>
          <a:p>
            <a:endParaRPr lang="en-US" dirty="0"/>
          </a:p>
          <a:p>
            <a:r>
              <a:rPr lang="en-US" dirty="0" smtClean="0"/>
              <a:t>Build flows</a:t>
            </a:r>
          </a:p>
          <a:p>
            <a:endParaRPr lang="en-US" dirty="0"/>
          </a:p>
          <a:p>
            <a:r>
              <a:rPr lang="en-US" dirty="0" smtClean="0"/>
              <a:t>Server Configuration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06" y="1751519"/>
            <a:ext cx="4747589" cy="3354963"/>
          </a:xfrm>
          <a:prstGeom prst="rect">
            <a:avLst/>
          </a:prstGeom>
        </p:spPr>
      </p:pic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Solutions!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effectLst/>
                <a:latin typeface="Trebuchet MS"/>
                <a:cs typeface="Trebuchet MS"/>
              </a:rPr>
              <a:t>Many Requests (and Latency</a:t>
            </a:r>
            <a:r>
              <a:rPr lang="en-US" strike="sngStrike" dirty="0" smtClean="0">
                <a:effectLst/>
                <a:latin typeface="Trebuchet MS"/>
                <a:cs typeface="Trebuchet MS"/>
              </a:rPr>
              <a:t>)</a:t>
            </a:r>
            <a:r>
              <a:rPr lang="en-US" b="1" dirty="0" smtClean="0">
                <a:solidFill>
                  <a:schemeClr val="tx2"/>
                </a:solidFill>
                <a:effectLst/>
                <a:latin typeface="Trebuchet MS"/>
                <a:cs typeface="Trebuchet MS"/>
              </a:rPr>
              <a:t> Pipelining</a:t>
            </a:r>
            <a:endParaRPr lang="en-US" b="1" dirty="0" smtClean="0">
              <a:solidFill>
                <a:schemeClr val="tx2"/>
              </a:solidFill>
              <a:effectLst/>
              <a:latin typeface="Trebuchet MS"/>
              <a:cs typeface="Trebuchet MS"/>
            </a:endParaRPr>
          </a:p>
          <a:p>
            <a:endParaRPr lang="en-US" strike="sngStrike" dirty="0">
              <a:effectLst/>
              <a:latin typeface="Trebuchet MS"/>
              <a:cs typeface="Trebuchet MS"/>
            </a:endParaRPr>
          </a:p>
          <a:p>
            <a:r>
              <a:rPr lang="en-US" strike="sngStrike" dirty="0" smtClean="0">
                <a:effectLst/>
                <a:latin typeface="Trebuchet MS"/>
                <a:cs typeface="Trebuchet MS"/>
              </a:rPr>
              <a:t>Headers</a:t>
            </a:r>
            <a:r>
              <a:rPr lang="en-US" dirty="0" smtClean="0">
                <a:effectLst/>
                <a:latin typeface="Trebuchet MS"/>
                <a:cs typeface="Trebuchet MS"/>
              </a:rPr>
              <a:t> </a:t>
            </a:r>
            <a:r>
              <a:rPr lang="en-US" b="1" dirty="0" smtClean="0">
                <a:solidFill>
                  <a:srgbClr val="FF8600"/>
                </a:solidFill>
                <a:effectLst/>
                <a:latin typeface="Trebuchet MS"/>
                <a:cs typeface="Trebuchet MS"/>
              </a:rPr>
              <a:t>Header Compression</a:t>
            </a:r>
            <a:endParaRPr lang="en-US" b="1" strike="sngStrike" dirty="0" smtClean="0">
              <a:solidFill>
                <a:srgbClr val="FF8600"/>
              </a:solidFill>
              <a:effectLst/>
              <a:latin typeface="Trebuchet MS"/>
              <a:cs typeface="Trebuchet MS"/>
            </a:endParaRPr>
          </a:p>
          <a:p>
            <a:endParaRPr lang="en-US" strike="sngStrike" dirty="0">
              <a:effectLst/>
              <a:latin typeface="Trebuchet MS"/>
              <a:cs typeface="Trebuchet MS"/>
            </a:endParaRPr>
          </a:p>
          <a:p>
            <a:r>
              <a:rPr lang="en-US" strike="sngStrike" dirty="0" smtClean="0">
                <a:effectLst/>
                <a:latin typeface="Trebuchet MS"/>
                <a:cs typeface="Trebuchet MS"/>
              </a:rPr>
              <a:t>Request Delay (DOM</a:t>
            </a:r>
            <a:r>
              <a:rPr lang="en-US" strike="sngStrike" dirty="0" smtClean="0">
                <a:effectLst/>
                <a:latin typeface="Trebuchet MS"/>
                <a:cs typeface="Trebuchet MS"/>
              </a:rPr>
              <a:t>)</a:t>
            </a:r>
            <a:r>
              <a:rPr lang="en-US" dirty="0">
                <a:solidFill>
                  <a:srgbClr val="FF8600"/>
                </a:solidFill>
              </a:rPr>
              <a:t> </a:t>
            </a:r>
            <a:r>
              <a:rPr lang="en-US" b="1" dirty="0" smtClean="0">
                <a:solidFill>
                  <a:srgbClr val="FF8600"/>
                </a:solidFill>
              </a:rPr>
              <a:t>Server Push</a:t>
            </a:r>
            <a:endParaRPr lang="en-US" b="1" strike="sngStrike" dirty="0" smtClean="0">
              <a:effectLst/>
            </a:endParaRPr>
          </a:p>
          <a:p>
            <a:endParaRPr lang="en-US" strike="sngStrike" dirty="0">
              <a:effectLst/>
              <a:latin typeface="Trebuchet MS"/>
              <a:cs typeface="Trebuchet MS"/>
            </a:endParaRPr>
          </a:p>
          <a:p>
            <a:r>
              <a:rPr lang="en-US" strike="sngStrike" dirty="0" smtClean="0">
                <a:effectLst/>
                <a:latin typeface="Trebuchet MS"/>
                <a:cs typeface="Trebuchet MS"/>
              </a:rPr>
              <a:t>Head of Line (Large Blocking File</a:t>
            </a:r>
            <a:r>
              <a:rPr lang="en-US" strike="sngStrike" dirty="0" smtClean="0">
                <a:effectLst/>
                <a:latin typeface="Trebuchet MS"/>
                <a:cs typeface="Trebuchet MS"/>
              </a:rPr>
              <a:t>)</a:t>
            </a:r>
            <a:r>
              <a:rPr lang="en-US" dirty="0">
                <a:solidFill>
                  <a:srgbClr val="FF8600"/>
                </a:solidFill>
              </a:rPr>
              <a:t> </a:t>
            </a:r>
            <a:r>
              <a:rPr lang="en-US" b="1" dirty="0" smtClean="0">
                <a:solidFill>
                  <a:srgbClr val="FF8600"/>
                </a:solidFill>
              </a:rPr>
              <a:t>Multiplexing</a:t>
            </a:r>
            <a:endParaRPr lang="en-US" b="1" strike="sngStrike" dirty="0" smtClean="0">
              <a:effectLst/>
            </a:endParaRPr>
          </a:p>
          <a:p>
            <a:endParaRPr lang="en-US" strike="sngStrike" dirty="0">
              <a:latin typeface="Trebuchet MS"/>
              <a:cs typeface="Trebuchet MS"/>
            </a:endParaRPr>
          </a:p>
          <a:p>
            <a:r>
              <a:rPr lang="en-US" strike="sngStrike" dirty="0" smtClean="0">
                <a:latin typeface="Trebuchet MS"/>
                <a:cs typeface="Trebuchet MS"/>
              </a:rPr>
              <a:t>&gt;6 </a:t>
            </a:r>
            <a:r>
              <a:rPr lang="en-US" dirty="0" smtClean="0"/>
              <a:t>Requests </a:t>
            </a:r>
            <a:r>
              <a:rPr lang="en-US" b="1" dirty="0" smtClean="0">
                <a:solidFill>
                  <a:srgbClr val="FF8600"/>
                </a:solidFill>
              </a:rPr>
              <a:t>Multiplexing</a:t>
            </a:r>
            <a:endParaRPr lang="en-US" b="1" dirty="0" smtClean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1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6" y="1406345"/>
            <a:ext cx="7962969" cy="43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974490"/>
            <a:ext cx="4203700" cy="4909020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HTTP/2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 smtClean="0"/>
              <a:t>Small DOM / images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CDNs or static servers</a:t>
            </a:r>
          </a:p>
          <a:p>
            <a:endParaRPr lang="en-US" dirty="0"/>
          </a:p>
          <a:p>
            <a:r>
              <a:rPr lang="en-US" dirty="0"/>
              <a:t>Bundle your </a:t>
            </a:r>
            <a:r>
              <a:rPr lang="en-US" i="1" dirty="0"/>
              <a:t>custom</a:t>
            </a:r>
            <a:r>
              <a:rPr lang="en-US" dirty="0"/>
              <a:t> JS </a:t>
            </a:r>
            <a:r>
              <a:rPr lang="en-US" dirty="0" smtClean="0"/>
              <a:t>files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Reduce number of files</a:t>
            </a:r>
          </a:p>
          <a:p>
            <a:endParaRPr lang="en-US" dirty="0"/>
          </a:p>
          <a:p>
            <a:r>
              <a:rPr lang="en-US" dirty="0" smtClean="0"/>
              <a:t>Use the network tab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5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2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1400" dirty="0" smtClean="0"/>
          </a:p>
          <a:p>
            <a:r>
              <a:rPr lang="en-US" sz="1400" dirty="0">
                <a:hlinkClick r:id="rId3"/>
              </a:rPr>
              <a:t>http://maxpixel.freegreatpicture.com/Futuristic-Future-Time-Travel-Sci-fi-Quantum-1952518</a:t>
            </a:r>
          </a:p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://upload.wikimedia.org/wikipedia/commons/thumb/9/9d/Sir_Tim_Berners-Lee.jpg/640px-Sir_Tim_Berners-</a:t>
            </a:r>
            <a:r>
              <a:rPr lang="en-US" sz="1400" dirty="0" smtClean="0">
                <a:hlinkClick r:id="rId3"/>
              </a:rPr>
              <a:t>Lee.jpg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https://upload.wikimedia.org/wikipedia/commons/a/a8/</a:t>
            </a:r>
            <a:r>
              <a:rPr lang="en-US" sz="1400" dirty="0" smtClean="0">
                <a:hlinkClick r:id="rId4"/>
              </a:rPr>
              <a:t>Dragon_Con_Compac_Man.jpg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https://www.flickr.com/photos/blakespot/</a:t>
            </a:r>
            <a:r>
              <a:rPr lang="en-US" sz="1400" dirty="0" smtClean="0">
                <a:hlinkClick r:id="rId5"/>
              </a:rPr>
              <a:t>4109394713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https://upload.wikimedia.org/wikipedia/commons/thumb/f/fb/HTTP_pipelining.svg/450px-</a:t>
            </a:r>
            <a:r>
              <a:rPr lang="en-US" sz="1400" dirty="0" smtClean="0">
                <a:hlinkClick r:id="rId6"/>
              </a:rPr>
              <a:t>HTTP_pipelining.svg.png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https://upload.wikimedia.org/wikipedia/commons/thumb/3/32/Tcp_normal_2.png/1123px-Tcp_normal_2.</a:t>
            </a:r>
            <a:r>
              <a:rPr lang="en-US" sz="1400" dirty="0" smtClean="0">
                <a:hlinkClick r:id="rId7"/>
              </a:rPr>
              <a:t>png</a:t>
            </a:r>
            <a:endParaRPr lang="en-US" sz="1400" dirty="0" smtClean="0"/>
          </a:p>
          <a:p>
            <a:r>
              <a:rPr lang="en-US" sz="1400" dirty="0">
                <a:hlinkClick r:id="rId8"/>
              </a:rPr>
              <a:t>https://upload.wikimedia.org/wikipedia/commons/2/2c/Mobile-</a:t>
            </a:r>
            <a:r>
              <a:rPr lang="en-US" sz="1400" dirty="0" smtClean="0">
                <a:hlinkClick r:id="rId8"/>
              </a:rPr>
              <a:t>phone.jpg</a:t>
            </a:r>
            <a:endParaRPr lang="en-US" sz="1400" dirty="0" smtClean="0"/>
          </a:p>
          <a:p>
            <a:r>
              <a:rPr lang="en-US" sz="1400" dirty="0">
                <a:hlinkClick r:id="rId9"/>
              </a:rPr>
              <a:t>https://www.calvin.edu/academic/rit/webBook/chapter3/Introduction/</a:t>
            </a:r>
            <a:r>
              <a:rPr lang="en-US" sz="1400" dirty="0" smtClean="0">
                <a:hlinkClick r:id="rId9"/>
              </a:rPr>
              <a:t>tcp.htm</a:t>
            </a:r>
            <a:endParaRPr lang="en-US" sz="1400" dirty="0" smtClean="0"/>
          </a:p>
          <a:p>
            <a:r>
              <a:rPr lang="en-US" sz="1400" dirty="0">
                <a:hlinkClick r:id="rId10"/>
              </a:rPr>
              <a:t>https://giuseppeciotta.net/getting-to-know-http20-with-the-mosaic-</a:t>
            </a:r>
            <a:r>
              <a:rPr lang="en-US" sz="1400" dirty="0" smtClean="0">
                <a:hlinkClick r:id="rId10"/>
              </a:rPr>
              <a:t>demo.html</a:t>
            </a:r>
            <a:endParaRPr lang="en-US" sz="1400" dirty="0" smtClean="0"/>
          </a:p>
          <a:p>
            <a:r>
              <a:rPr lang="en-US" sz="1400" dirty="0">
                <a:hlinkClick r:id="rId11"/>
              </a:rPr>
              <a:t>https://upload.wikimedia.org/wikipedia/commons/thumb/6/6f/Multiplexing_diagram.svg/1200px-</a:t>
            </a:r>
            <a:r>
              <a:rPr lang="en-US" sz="1400" dirty="0" smtClean="0">
                <a:hlinkClick r:id="rId11"/>
              </a:rPr>
              <a:t>Multiplexing_diagram.svg.png</a:t>
            </a:r>
            <a:endParaRPr lang="en-US" sz="1400" dirty="0" smtClean="0"/>
          </a:p>
          <a:p>
            <a:r>
              <a:rPr lang="en-US" sz="1400" dirty="0">
                <a:hlinkClick r:id="rId12"/>
              </a:rPr>
              <a:t>https://blog.newrelic.com/2016/02/17/http2-production</a:t>
            </a:r>
            <a:r>
              <a:rPr lang="en-US" sz="1400" dirty="0" smtClean="0">
                <a:hlinkClick r:id="rId1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83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290286"/>
            <a:ext cx="6277428" cy="6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5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1" y="1599661"/>
            <a:ext cx="6105539" cy="4064000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904940"/>
            <a:ext cx="6569363" cy="54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9" y="1023335"/>
            <a:ext cx="6569363" cy="52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406</TotalTime>
  <Words>589</Words>
  <Application>Microsoft Macintosh PowerPoint</Application>
  <PresentationFormat>On-screen Show (4:3)</PresentationFormat>
  <Paragraphs>191</Paragraphs>
  <Slides>56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Perspective</vt:lpstr>
      <vt:lpstr>Efficient Resource Requests for Frontend Devs</vt:lpstr>
      <vt:lpstr>What does that even mean?</vt:lpstr>
      <vt:lpstr>Steve Tauber</vt:lpstr>
      <vt:lpstr>What it is</vt:lpstr>
      <vt:lpstr>What it isn’t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No, this is terrible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Problems</vt:lpstr>
      <vt:lpstr>PowerPoint Presentation</vt:lpstr>
      <vt:lpstr>Problems</vt:lpstr>
      <vt:lpstr>Questions?</vt:lpstr>
      <vt:lpstr>Problems</vt:lpstr>
      <vt:lpstr>Solutions!</vt:lpstr>
      <vt:lpstr>Solutions!</vt:lpstr>
      <vt:lpstr>Solutions!</vt:lpstr>
      <vt:lpstr>Solutions!</vt:lpstr>
      <vt:lpstr>Solutions!</vt:lpstr>
      <vt:lpstr>HTTP/2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Solutions!</vt:lpstr>
      <vt:lpstr>PowerPoint Presentation</vt:lpstr>
      <vt:lpstr>PowerPoint Presentation</vt:lpstr>
      <vt:lpstr>Now what?</vt:lpstr>
      <vt:lpstr>Questions?</vt:lpstr>
      <vt:lpstr>Photo 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Tauber</dc:creator>
  <cp:lastModifiedBy>Steve Tauber</cp:lastModifiedBy>
  <cp:revision>146</cp:revision>
  <dcterms:created xsi:type="dcterms:W3CDTF">2017-06-13T12:34:12Z</dcterms:created>
  <dcterms:modified xsi:type="dcterms:W3CDTF">2017-09-06T15:05:19Z</dcterms:modified>
</cp:coreProperties>
</file>